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7" r:id="rId3"/>
    <p:sldId id="673" r:id="rId4"/>
    <p:sldId id="766" r:id="rId5"/>
    <p:sldId id="794" r:id="rId6"/>
    <p:sldId id="795" r:id="rId7"/>
    <p:sldId id="771" r:id="rId8"/>
    <p:sldId id="674" r:id="rId9"/>
    <p:sldId id="774" r:id="rId10"/>
    <p:sldId id="775" r:id="rId11"/>
    <p:sldId id="776" r:id="rId12"/>
    <p:sldId id="777" r:id="rId13"/>
    <p:sldId id="702" r:id="rId14"/>
    <p:sldId id="779" r:id="rId15"/>
    <p:sldId id="780" r:id="rId16"/>
    <p:sldId id="786" r:id="rId17"/>
    <p:sldId id="788" r:id="rId18"/>
    <p:sldId id="789" r:id="rId19"/>
    <p:sldId id="785" r:id="rId20"/>
    <p:sldId id="790" r:id="rId21"/>
    <p:sldId id="791" r:id="rId22"/>
    <p:sldId id="792" r:id="rId23"/>
    <p:sldId id="778" r:id="rId24"/>
    <p:sldId id="793" r:id="rId25"/>
    <p:sldId id="781" r:id="rId26"/>
    <p:sldId id="782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3332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01"/>
    <p:restoredTop sz="96484" autoAdjust="0"/>
  </p:normalViewPr>
  <p:slideViewPr>
    <p:cSldViewPr snapToGrid="0">
      <p:cViewPr varScale="1">
        <p:scale>
          <a:sx n="126" d="100"/>
          <a:sy n="126" d="100"/>
        </p:scale>
        <p:origin x="11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Multispectral Imaging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detectors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/wp-content/uploads/2019/09/QE-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curve.png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/wp-content/uploads/2019/09/prime-bsi-shadow-750x696.png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sCMOS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sensors most effective in vis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PMTs (laser scanning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confocals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/FACS)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drop off a cliff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IR</a:t>
            </a:r>
          </a:p>
        </p:txBody>
      </p:sp>
      <p:pic>
        <p:nvPicPr>
          <p:cNvPr id="5122" name="Picture 2" descr="QE Curve">
            <a:extLst>
              <a:ext uri="{FF2B5EF4-FFF2-40B4-BE49-F238E27FC236}">
                <a16:creationId xmlns:a16="http://schemas.microsoft.com/office/drawing/2014/main" id="{18BF1586-9B1D-5149-A1D2-9E1994AA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91943"/>
            <a:ext cx="5405458" cy="3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ime BSI photo">
            <a:extLst>
              <a:ext uri="{FF2B5EF4-FFF2-40B4-BE49-F238E27FC236}">
                <a16:creationId xmlns:a16="http://schemas.microsoft.com/office/drawing/2014/main" id="{2CE418F2-EE73-ED49-A7C6-4576BB2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78" y="1593396"/>
            <a:ext cx="4197245" cy="36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8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Stokes shifts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journals.plos.org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plosone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file?id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=10.1371/journal.pone.0122848.g001&amp;type=large,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/commons/3/3f/Stokes_shift-_Rh6G.png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815796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Stokes shift: max(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– max(Ex)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Width, spacing of Ex/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peaks a huge factor in multiplexing</a:t>
            </a:r>
          </a:p>
        </p:txBody>
      </p:sp>
      <p:pic>
        <p:nvPicPr>
          <p:cNvPr id="6146" name="Picture 2" descr="Fig 1">
            <a:extLst>
              <a:ext uri="{FF2B5EF4-FFF2-40B4-BE49-F238E27FC236}">
                <a16:creationId xmlns:a16="http://schemas.microsoft.com/office/drawing/2014/main" id="{FD284999-58BE-4442-92DE-3E255AD74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40"/>
          <a:stretch/>
        </p:blipFill>
        <p:spPr bwMode="auto">
          <a:xfrm>
            <a:off x="294096" y="1987834"/>
            <a:ext cx="5371664" cy="288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okes shift - Wikipedia">
            <a:extLst>
              <a:ext uri="{FF2B5EF4-FFF2-40B4-BE49-F238E27FC236}">
                <a16:creationId xmlns:a16="http://schemas.microsoft.com/office/drawing/2014/main" id="{AA32C851-F86E-5F42-997A-0B3AEBE8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63" y="2182926"/>
            <a:ext cx="284994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5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Defining an imaging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34294" y="6233349"/>
            <a:ext cx="6518906" cy="54817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https://encrypted-tbn0.gstatic.com/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=tbn:ANd9GcQGjmZByoM2TiwIz-P2benxkUGzlX3QJBgl2X7lUi5taLUpQLx0SmSb66f9A6v6PA0ui30&amp;usqp=CAU,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is the microscope sub-setting the EM spectrum around a defined “channel”?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 (?),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cube</a:t>
            </a:r>
          </a:p>
        </p:txBody>
      </p:sp>
      <p:pic>
        <p:nvPicPr>
          <p:cNvPr id="7172" name="Picture 4" descr="Nikon A1R Confocal &amp; SIM E system">
            <a:extLst>
              <a:ext uri="{FF2B5EF4-FFF2-40B4-BE49-F238E27FC236}">
                <a16:creationId xmlns:a16="http://schemas.microsoft.com/office/drawing/2014/main" id="{95EB5C37-440A-CE4C-8191-A51BF643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43" y="1720277"/>
            <a:ext cx="2984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ED5D0C3F-CA28-3C43-BD74-0E24FC66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52" y="1363976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45" y="5330235"/>
            <a:ext cx="1766410" cy="106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AB4E3A-67C2-6C4A-AF91-1F598E7F0E60}"/>
              </a:ext>
            </a:extLst>
          </p:cNvPr>
          <p:cNvGrpSpPr/>
          <p:nvPr/>
        </p:nvGrpSpPr>
        <p:grpSpPr>
          <a:xfrm>
            <a:off x="329700" y="5330235"/>
            <a:ext cx="8225041" cy="1081329"/>
            <a:chOff x="329700" y="5330235"/>
            <a:chExt cx="8225041" cy="1081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A41C3A-9387-584B-8A85-A915FA1B965A}"/>
                </a:ext>
              </a:extLst>
            </p:cNvPr>
            <p:cNvSpPr/>
            <p:nvPr/>
          </p:nvSpPr>
          <p:spPr>
            <a:xfrm>
              <a:off x="329700" y="5588913"/>
              <a:ext cx="7290300" cy="66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449F81-F79F-D44D-969A-D8C540442DA0}"/>
                </a:ext>
              </a:extLst>
            </p:cNvPr>
            <p:cNvSpPr/>
            <p:nvPr/>
          </p:nvSpPr>
          <p:spPr>
            <a:xfrm>
              <a:off x="5663495" y="5330235"/>
              <a:ext cx="2891246" cy="1081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anatomy of a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Ingredients: Ex filter (bandpass), DM (long-pass),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fiter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(bandpass)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orientation 180º for inverted microscopes</a:t>
            </a:r>
            <a:endParaRPr lang="en-US" sz="24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8708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pic>
        <p:nvPicPr>
          <p:cNvPr id="8194" name="Picture 2" descr="Microscope Filter Cubes">
            <a:extLst>
              <a:ext uri="{FF2B5EF4-FFF2-40B4-BE49-F238E27FC236}">
                <a16:creationId xmlns:a16="http://schemas.microsoft.com/office/drawing/2014/main" id="{67F269F5-579A-8046-98F8-F81DA9B6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54" y="1103948"/>
            <a:ext cx="6026331" cy="33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0" y="1951819"/>
            <a:ext cx="2679177" cy="16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6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2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Ex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7C4EA-2134-CB79-1811-23F13214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72" y="1048870"/>
            <a:ext cx="5924328" cy="32986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486399"/>
            <a:ext cx="3796748" cy="168965"/>
          </a:xfrm>
          <a:prstGeom prst="rect">
            <a:avLst/>
          </a:prstGeom>
          <a:noFill/>
          <a:ln w="28575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450 – 490 nm</a:t>
            </a:r>
          </a:p>
        </p:txBody>
      </p:sp>
    </p:spTree>
    <p:extLst>
      <p:ext uri="{BB962C8B-B14F-4D97-AF65-F5344CB8AC3E}">
        <p14:creationId xmlns:p14="http://schemas.microsoft.com/office/powerpoint/2010/main" val="100629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105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dichroic mirror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695118"/>
            <a:ext cx="3796748" cy="1689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856945" y="4416838"/>
            <a:ext cx="4115457" cy="184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Longpass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“beam splitter”</a:t>
            </a: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&lt;495 nm: Reflect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≥495 nm: Transmit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6F204-77ED-1880-7028-BDD92721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418" y="1137613"/>
            <a:ext cx="6427984" cy="31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903843"/>
            <a:ext cx="3796748" cy="168965"/>
          </a:xfrm>
          <a:prstGeom prst="rect">
            <a:avLst/>
          </a:prstGeom>
          <a:noFill/>
          <a:ln w="28575">
            <a:solidFill>
              <a:srgbClr val="FF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500 – 550 nm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57E98-E7D8-2E8E-3393-0AE1C535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030" y="1451528"/>
            <a:ext cx="5792257" cy="28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4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A3581-4FD9-7028-72C6-09603DF02248}"/>
              </a:ext>
            </a:extLst>
          </p:cNvPr>
          <p:cNvSpPr txBox="1"/>
          <p:nvPr/>
        </p:nvSpPr>
        <p:spPr>
          <a:xfrm>
            <a:off x="4969564" y="4599400"/>
            <a:ext cx="4099659" cy="193951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Excitation: 450 – 490 nm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Separation: 490 – 500 nm</a:t>
            </a:r>
            <a:endParaRPr lang="en-US" sz="24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FF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Collection 500 – 550 nm</a:t>
            </a:r>
          </a:p>
        </p:txBody>
      </p:sp>
    </p:spTree>
    <p:extLst>
      <p:ext uri="{BB962C8B-B14F-4D97-AF65-F5344CB8AC3E}">
        <p14:creationId xmlns:p14="http://schemas.microsoft.com/office/powerpoint/2010/main" val="182330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989919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FC772-56CD-24D7-0BCA-4730C684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76" y="1826338"/>
            <a:ext cx="7110048" cy="28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in optical systems primarily comes from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incandescence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</a:t>
            </a:r>
            <a:b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 relies on the excitation and decay of fundamental particles (usually e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propagation of light can be altered by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absorption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2337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A0203-F215-C0AC-21AF-B8AAD2C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62" y="1651362"/>
            <a:ext cx="5693563" cy="38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0FF57-C330-A026-2141-CD2FF2C6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56374"/>
            <a:ext cx="7772400" cy="33316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C7FE06-C8F2-3263-5C9B-675DD3559FF7}"/>
              </a:ext>
            </a:extLst>
          </p:cNvPr>
          <p:cNvGrpSpPr/>
          <p:nvPr/>
        </p:nvGrpSpPr>
        <p:grpSpPr>
          <a:xfrm>
            <a:off x="2663683" y="5148154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517DC-35E5-8634-9D3C-0621B7958314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1D9E9C-A96F-4081-E47E-3F7ABE8A90E2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9084CA-AD3F-4681-5F31-6EC37D6BCDFD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68.9%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E03548-F905-7D47-CBD0-F7851AC603AB}"/>
              </a:ext>
            </a:extLst>
          </p:cNvPr>
          <p:cNvGrpSpPr/>
          <p:nvPr/>
        </p:nvGrpSpPr>
        <p:grpSpPr>
          <a:xfrm>
            <a:off x="3660910" y="1508780"/>
            <a:ext cx="5155098" cy="1781340"/>
            <a:chOff x="3660910" y="1508780"/>
            <a:chExt cx="5155098" cy="17813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38CFF5-A3F1-7C18-9A6A-82D7F256BA0A}"/>
                </a:ext>
              </a:extLst>
            </p:cNvPr>
            <p:cNvSpPr/>
            <p:nvPr/>
          </p:nvSpPr>
          <p:spPr>
            <a:xfrm>
              <a:off x="3660910" y="2982006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3A7086-ABCF-E558-742A-4ABF7BE88F3E}"/>
                </a:ext>
              </a:extLst>
            </p:cNvPr>
            <p:cNvCxnSpPr>
              <a:cxnSpLocks/>
            </p:cNvCxnSpPr>
            <p:nvPr/>
          </p:nvCxnSpPr>
          <p:spPr>
            <a:xfrm>
              <a:off x="3660910" y="1985156"/>
              <a:ext cx="0" cy="996850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3F596F-9D11-AD43-0CDA-36ADB586E4B6}"/>
                </a:ext>
              </a:extLst>
            </p:cNvPr>
            <p:cNvSpPr txBox="1"/>
            <p:nvPr/>
          </p:nvSpPr>
          <p:spPr>
            <a:xfrm>
              <a:off x="3660910" y="1508780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 to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the dye “Cy3B” under the ‘Fluorophores’ tab and your choice(s) of laser in the ‘Light Sources’ tab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“ideal” custom filter set (Ex, DM,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 the ‘Filters’ tab. You can substitute a long-pass “LP” filter for the DM 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only consider the transmission band)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detection. You can set T% to 100 for all filters. Allow no excitation light to come through.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74F538-26EB-C100-82A2-10B5F94E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6" y="1751944"/>
            <a:ext cx="8638808" cy="346649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4C3FE-25B6-7C56-36EB-436804501890}"/>
              </a:ext>
            </a:extLst>
          </p:cNvPr>
          <p:cNvGrpSpPr/>
          <p:nvPr/>
        </p:nvGrpSpPr>
        <p:grpSpPr>
          <a:xfrm>
            <a:off x="2534475" y="4921003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AC1351-2305-7C17-2124-AD572BC494D6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AA0EB4-BFCB-427D-E22C-268713986009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DC441-6613-0E75-820F-4630BE8C616F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98.2%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D8B575-EF0A-0D9A-0C3D-3971C27CC1F0}"/>
              </a:ext>
            </a:extLst>
          </p:cNvPr>
          <p:cNvGrpSpPr/>
          <p:nvPr/>
        </p:nvGrpSpPr>
        <p:grpSpPr>
          <a:xfrm>
            <a:off x="3491945" y="1191996"/>
            <a:ext cx="5155098" cy="2049695"/>
            <a:chOff x="3491945" y="1191996"/>
            <a:chExt cx="5155098" cy="20496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6749A-2B65-2EA8-383C-6877C668A697}"/>
                </a:ext>
              </a:extLst>
            </p:cNvPr>
            <p:cNvSpPr/>
            <p:nvPr/>
          </p:nvSpPr>
          <p:spPr>
            <a:xfrm>
              <a:off x="3491945" y="2933577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04C91D-8B6D-8E34-54F0-D59036CA95F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3491945" y="1430184"/>
              <a:ext cx="0" cy="1503393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5FB02-D908-5447-30D9-63054A2A8496}"/>
                </a:ext>
              </a:extLst>
            </p:cNvPr>
            <p:cNvSpPr txBox="1"/>
            <p:nvPr/>
          </p:nvSpPr>
          <p:spPr>
            <a:xfrm>
              <a:off x="3491945" y="1191996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59%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2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2: design a filter set pair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647”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647 and if needed redesign your Cy3B filter 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and Alexa Fluor 647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04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3: design a filter set trio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488”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488 and if needed redesign your Cy3B and Alexa Fluor 647 filter sets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Cy3B, Alexa Fluor 647, and Alexa Fluor 488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From last week…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B3D38FC-08B5-820C-9323-5AB0725071D4}"/>
              </a:ext>
            </a:extLst>
          </p:cNvPr>
          <p:cNvSpPr/>
          <p:nvPr/>
        </p:nvSpPr>
        <p:spPr>
          <a:xfrm>
            <a:off x="142804" y="5204132"/>
            <a:ext cx="5019746" cy="1139825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Solution 1: Refractive beam shaping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www.laserfocusworld.com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/optics/article/14197298/flat-top-laser-beams-their-uses-and-benefits,</a:t>
            </a:r>
            <a:b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pishaper.com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shaper.html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B3E964-5052-4728-CC5F-127C1D55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945959"/>
            <a:ext cx="5375275" cy="40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0E2FFFD-9A36-9460-E2AC-B879530F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03" y="5181791"/>
            <a:ext cx="4568443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πShaper Series">
            <a:extLst>
              <a:ext uri="{FF2B5EF4-FFF2-40B4-BE49-F238E27FC236}">
                <a16:creationId xmlns:a16="http://schemas.microsoft.com/office/drawing/2014/main" id="{00227588-E5BD-DA11-608F-3B968C0C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537776"/>
            <a:ext cx="2901189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2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Solution 2: Gradation ND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www.microscope.healthcare.nikon.com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photostimulation-tirf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/ti2-lapp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5E077-979E-39CC-DA12-130B8D34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33" y="1461738"/>
            <a:ext cx="4958733" cy="507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BA1742-DDC5-DB06-B5D6-FB303796D4A7}"/>
              </a:ext>
            </a:extLst>
          </p:cNvPr>
          <p:cNvSpPr txBox="1"/>
          <p:nvPr/>
        </p:nvSpPr>
        <p:spPr>
          <a:xfrm>
            <a:off x="2360199" y="947702"/>
            <a:ext cx="2002251" cy="5140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CDBC3-79FD-1339-DECB-3D936CA1A644}"/>
              </a:ext>
            </a:extLst>
          </p:cNvPr>
          <p:cNvSpPr txBox="1"/>
          <p:nvPr/>
        </p:nvSpPr>
        <p:spPr>
          <a:xfrm>
            <a:off x="4781552" y="924396"/>
            <a:ext cx="2002251" cy="5140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in</a:t>
            </a:r>
          </a:p>
        </p:txBody>
      </p:sp>
    </p:spTree>
    <p:extLst>
      <p:ext uri="{BB962C8B-B14F-4D97-AF65-F5344CB8AC3E}">
        <p14:creationId xmlns:p14="http://schemas.microsoft.com/office/powerpoint/2010/main" val="177994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Picking your imaging bundle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media.newyorker.com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/photos/59096d2b6552fa0be682fed7/master/pass/Wu-Dreaded-Bundle-Comes-to-Internet-TV1.jpg,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/images/I/51ZSG3TqyAS._AC_SL1500_.jpg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7CFF-D4D5-7644-8469-9E9477D09CD2}"/>
              </a:ext>
            </a:extLst>
          </p:cNvPr>
          <p:cNvSpPr txBox="1"/>
          <p:nvPr/>
        </p:nvSpPr>
        <p:spPr>
          <a:xfrm>
            <a:off x="171450" y="5301660"/>
            <a:ext cx="834390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many channels are in a typical microscope?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bounds this number? </a:t>
            </a: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(10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mins)</a:t>
            </a:r>
          </a:p>
        </p:txBody>
      </p:sp>
      <p:pic>
        <p:nvPicPr>
          <p:cNvPr id="2050" name="Picture 2" descr="The Dreaded Bundle Comes to Internet TV | The New Yorker">
            <a:extLst>
              <a:ext uri="{FF2B5EF4-FFF2-40B4-BE49-F238E27FC236}">
                <a16:creationId xmlns:a16="http://schemas.microsoft.com/office/drawing/2014/main" id="{2D00FBC4-EDE6-F949-88B1-4EBFFE6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1414"/>
            <a:ext cx="5421827" cy="3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49A812-66B8-0B49-8A3A-9CA1AC75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80" y="1763486"/>
            <a:ext cx="864968" cy="31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light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/products/lasers/multi-line-lasers/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light sources bounded in UV-A, vis, 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UV challenging to use with biological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0EBF3-1452-FA4B-84CC-C5D714DA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1313458"/>
            <a:ext cx="4700983" cy="227337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27E1197-FC8D-3E40-84AB-4582BD30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7" y="1324978"/>
            <a:ext cx="4207479" cy="28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648CBAD-D503-A448-AD27-7462FB5E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15" y="3586829"/>
            <a:ext cx="2090085" cy="156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/site/Catalog/Modifications/Dyes, 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dyes/labels concentrated in vis/near-IR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Rational design of organic dyes / FPs challenging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0BB1-EFC1-6641-9E81-D67BF75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6" y="1052261"/>
            <a:ext cx="4158118" cy="4158118"/>
          </a:xfrm>
          <a:prstGeom prst="rect">
            <a:avLst/>
          </a:prstGeom>
        </p:spPr>
      </p:pic>
      <p:pic>
        <p:nvPicPr>
          <p:cNvPr id="3080" name="Picture 8" descr="ChemSpider 2D Image | Alexa Fluor 488 para-isomer | C21H12Li2N2O11S2">
            <a:extLst>
              <a:ext uri="{FF2B5EF4-FFF2-40B4-BE49-F238E27FC236}">
                <a16:creationId xmlns:a16="http://schemas.microsoft.com/office/drawing/2014/main" id="{9D1A0CBF-BF1E-524D-AF09-4CC4B08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28" y="1939503"/>
            <a:ext cx="2512786" cy="25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960835" y="4383970"/>
            <a:ext cx="1926772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AlexaFluor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488</a:t>
            </a:r>
          </a:p>
        </p:txBody>
      </p:sp>
    </p:spTree>
    <p:extLst>
      <p:ext uri="{BB962C8B-B14F-4D97-AF65-F5344CB8AC3E}">
        <p14:creationId xmlns:p14="http://schemas.microsoft.com/office/powerpoint/2010/main" val="220725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optics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/MAP_A_Reflectance-780.gif,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GuideImages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/1716_MatchedDoublet_6.jpg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optics can only transmit over defined ranges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𝝀-dependent differences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chromatic aberration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775777" y="4134180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“Achromatic doublet”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6C0E80-C515-7F45-874C-FB4099FC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3599"/>
            <a:ext cx="5236566" cy="343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174BF9-A1F9-A646-81AD-E8D91805F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40020" r="58929" b="1924"/>
          <a:stretch/>
        </p:blipFill>
        <p:spPr bwMode="auto">
          <a:xfrm>
            <a:off x="5541366" y="2054182"/>
            <a:ext cx="3374571" cy="214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75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54429</TotalTime>
  <Words>1584</Words>
  <Application>Microsoft Macintosh PowerPoint</Application>
  <PresentationFormat>On-screen Show (4:3)</PresentationFormat>
  <Paragraphs>152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Helvetica Neue</vt:lpstr>
      <vt:lpstr>Default Design</vt:lpstr>
      <vt:lpstr>Office Theme</vt:lpstr>
      <vt:lpstr>Multispectral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880</cp:revision>
  <cp:lastPrinted>2022-04-07T23:03:33Z</cp:lastPrinted>
  <dcterms:created xsi:type="dcterms:W3CDTF">2008-01-08T19:18:25Z</dcterms:created>
  <dcterms:modified xsi:type="dcterms:W3CDTF">2025-05-19T21:51:58Z</dcterms:modified>
</cp:coreProperties>
</file>